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206680" cy="3744415"/>
          </a:xfrm>
        </p:spPr>
        <p:txBody>
          <a:bodyPr/>
          <a:lstStyle/>
          <a:p>
            <a:r>
              <a:rPr lang="es-ES" dirty="0">
                <a:latin typeface="Trebuchet MS" pitchFamily="34" charset="0"/>
              </a:rPr>
              <a:t>Sindy Carolina Asprilla Mosquera</a:t>
            </a:r>
            <a:br>
              <a:rPr lang="es-ES" dirty="0">
                <a:latin typeface="Trebuchet MS" pitchFamily="34" charset="0"/>
              </a:rPr>
            </a:br>
            <a:r>
              <a:rPr lang="es-ES" dirty="0">
                <a:latin typeface="Trebuchet MS" pitchFamily="34" charset="0"/>
              </a:rPr>
              <a:t>Angie Tatiana Guali Restrepo</a:t>
            </a:r>
            <a:r>
              <a:rPr lang="es-ES" dirty="0" smtClean="0">
                <a:latin typeface="Trebuchet MS" pitchFamily="34" charset="0"/>
              </a:rPr>
              <a:t/>
            </a:r>
            <a:br>
              <a:rPr lang="es-ES" dirty="0" smtClean="0">
                <a:latin typeface="Trebuchet MS" pitchFamily="34" charset="0"/>
              </a:rPr>
            </a:br>
            <a:r>
              <a:rPr lang="es-ES" dirty="0" smtClean="0">
                <a:latin typeface="Trebuchet MS" pitchFamily="34" charset="0"/>
              </a:rPr>
              <a:t/>
            </a:r>
            <a:br>
              <a:rPr lang="es-ES" dirty="0" smtClean="0">
                <a:latin typeface="Trebuchet MS" pitchFamily="34" charset="0"/>
              </a:rPr>
            </a:br>
            <a:r>
              <a:rPr lang="es-ES" dirty="0" smtClean="0">
                <a:latin typeface="Trebuchet MS" pitchFamily="34" charset="0"/>
              </a:rPr>
              <a:t>11º2</a:t>
            </a:r>
            <a:endParaRPr lang="es-CO" dirty="0">
              <a:latin typeface="Trebuchet MS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5013176"/>
            <a:ext cx="6400800" cy="1752600"/>
          </a:xfrm>
        </p:spPr>
        <p:txBody>
          <a:bodyPr>
            <a:normAutofit/>
          </a:bodyPr>
          <a:lstStyle/>
          <a:p>
            <a:r>
              <a:rPr lang="es-ES" sz="4400" dirty="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rPr>
              <a:t>ALGEBRA RELACIONAL</a:t>
            </a:r>
            <a:endParaRPr lang="es-CO" sz="4400" dirty="0">
              <a:solidFill>
                <a:schemeClr val="tx1"/>
              </a:soli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717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s-ES" sz="4800" dirty="0">
                <a:latin typeface="Trebuchet MS" pitchFamily="34" charset="0"/>
                <a:ea typeface="+mn-ea"/>
                <a:cs typeface="+mn-cs"/>
              </a:rPr>
              <a:t>Algebra</a:t>
            </a:r>
            <a:r>
              <a:rPr lang="es-ES" sz="4800" dirty="0"/>
              <a:t> </a:t>
            </a:r>
            <a:r>
              <a:rPr lang="es-ES" sz="4800" dirty="0">
                <a:latin typeface="Trebuchet MS" pitchFamily="34" charset="0"/>
                <a:ea typeface="+mn-ea"/>
                <a:cs typeface="+mn-cs"/>
              </a:rPr>
              <a:t>relacional</a:t>
            </a:r>
            <a:endParaRPr lang="es-CO" sz="4800" dirty="0"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183880" cy="418795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>
                <a:latin typeface="Trebuchet MS" pitchFamily="34" charset="0"/>
              </a:rPr>
              <a:t>Se llama álgebra relacional a un conjunto de operaciones simples sobre tablas </a:t>
            </a:r>
            <a:r>
              <a:rPr lang="es-ES" dirty="0" smtClean="0">
                <a:latin typeface="Trebuchet MS" pitchFamily="34" charset="0"/>
              </a:rPr>
              <a:t>relacionadas, </a:t>
            </a:r>
            <a:r>
              <a:rPr lang="es-ES" dirty="0">
                <a:latin typeface="Trebuchet MS" pitchFamily="34" charset="0"/>
              </a:rPr>
              <a:t>a partir de las cuales se definen operaciones más </a:t>
            </a:r>
            <a:r>
              <a:rPr lang="es-ES" dirty="0" smtClean="0">
                <a:latin typeface="Trebuchet MS" pitchFamily="34" charset="0"/>
              </a:rPr>
              <a:t>complejas.</a:t>
            </a:r>
          </a:p>
          <a:p>
            <a:endParaRPr lang="es-ES" dirty="0">
              <a:latin typeface="Trebuchet MS" pitchFamily="34" charset="0"/>
            </a:endParaRPr>
          </a:p>
          <a:p>
            <a:r>
              <a:rPr lang="es-ES" dirty="0" smtClean="0">
                <a:latin typeface="Trebuchet MS" pitchFamily="34" charset="0"/>
              </a:rPr>
              <a:t> </a:t>
            </a:r>
            <a:r>
              <a:rPr lang="es-ES" dirty="0">
                <a:latin typeface="Trebuchet MS" pitchFamily="34" charset="0"/>
              </a:rPr>
              <a:t>Definen, por tanto, un pequeño lenguaje de manipulación de datos.</a:t>
            </a:r>
            <a:endParaRPr lang="es-CO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389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647056"/>
          </a:xfrm>
        </p:spPr>
        <p:txBody>
          <a:bodyPr>
            <a:normAutofit fontScale="90000"/>
          </a:bodyPr>
          <a:lstStyle/>
          <a:p>
            <a:pPr algn="r"/>
            <a:r>
              <a:rPr lang="es-ES" b="1" dirty="0" smtClean="0"/>
              <a:t> </a:t>
            </a:r>
            <a:r>
              <a:rPr lang="es-ES" b="1" dirty="0">
                <a:latin typeface="Trebuchet MS" pitchFamily="34" charset="0"/>
              </a:rPr>
              <a:t>OPERADORES SE MANEJAN EN EL ALGEBRA RELACIONAL</a:t>
            </a:r>
            <a:r>
              <a:rPr lang="es-ES" b="1" dirty="0"/>
              <a:t/>
            </a:r>
            <a:br>
              <a:rPr lang="es-ES" b="1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es-CO" b="1" dirty="0" smtClean="0"/>
              <a:t>¶</a:t>
            </a:r>
            <a:r>
              <a:rPr lang="es-CO" sz="3800" dirty="0">
                <a:latin typeface="Trebuchet MS" pitchFamily="34" charset="0"/>
                <a:ea typeface="+mj-ea"/>
                <a:cs typeface="+mj-cs"/>
              </a:rPr>
              <a:t> ) PROYECCIÓN</a:t>
            </a:r>
            <a:endParaRPr lang="es-ES" sz="3800" dirty="0">
              <a:latin typeface="Trebuchet MS" pitchFamily="34" charset="0"/>
              <a:ea typeface="+mj-ea"/>
              <a:cs typeface="+mj-cs"/>
            </a:endParaRPr>
          </a:p>
          <a:p>
            <a:r>
              <a:rPr lang="es-ES" sz="3800" dirty="0">
                <a:latin typeface="Trebuchet MS" pitchFamily="34" charset="0"/>
                <a:ea typeface="+mj-ea"/>
                <a:cs typeface="+mj-cs"/>
              </a:rPr>
              <a:t> Permite extraer columna de una relación, dando como resultado un  subconjunto vertical de caracteres de la relación.</a:t>
            </a:r>
          </a:p>
          <a:p>
            <a:endParaRPr lang="es-ES" sz="3800" dirty="0">
              <a:latin typeface="Trebuchet MS" pitchFamily="34" charset="0"/>
              <a:ea typeface="+mj-ea"/>
              <a:cs typeface="+mj-cs"/>
            </a:endParaRPr>
          </a:p>
          <a:p>
            <a:pPr marL="0" indent="0" algn="r">
              <a:buNone/>
            </a:pPr>
            <a:r>
              <a:rPr lang="es-ES" sz="3800" dirty="0">
                <a:latin typeface="Trebuchet MS" pitchFamily="34" charset="0"/>
                <a:ea typeface="+mj-ea"/>
                <a:cs typeface="+mj-cs"/>
              </a:rPr>
              <a:t>Simbología </a:t>
            </a:r>
          </a:p>
          <a:p>
            <a:r>
              <a:rPr lang="es-ES" sz="3800" dirty="0">
                <a:latin typeface="Trebuchet MS" pitchFamily="34" charset="0"/>
                <a:ea typeface="+mj-ea"/>
                <a:cs typeface="+mj-cs"/>
              </a:rPr>
              <a:t>señalada con la letra griega pi mayúscula (¶</a:t>
            </a:r>
            <a:r>
              <a:rPr lang="es-ES" dirty="0" smtClean="0"/>
              <a:t>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861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600953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l-GR" b="1" dirty="0">
                <a:solidFill>
                  <a:schemeClr val="accent1"/>
                </a:solidFill>
                <a:latin typeface="Trebuchet MS" pitchFamily="34" charset="0"/>
              </a:rPr>
              <a:t>σ) </a:t>
            </a:r>
            <a:r>
              <a:rPr lang="es-CO" b="1" dirty="0" smtClean="0">
                <a:solidFill>
                  <a:schemeClr val="accent1"/>
                </a:solidFill>
                <a:latin typeface="Trebuchet MS" pitchFamily="34" charset="0"/>
              </a:rPr>
              <a:t>Selección</a:t>
            </a:r>
          </a:p>
          <a:p>
            <a:r>
              <a:rPr lang="es-ES" dirty="0">
                <a:latin typeface="Trebuchet MS" pitchFamily="34" charset="0"/>
              </a:rPr>
              <a:t>El operador de selección opta por </a:t>
            </a:r>
            <a:r>
              <a:rPr lang="es-ES" dirty="0" smtClean="0">
                <a:latin typeface="Trebuchet MS" pitchFamily="34" charset="0"/>
              </a:rPr>
              <a:t>tuplas (filas) </a:t>
            </a:r>
            <a:r>
              <a:rPr lang="es-ES" dirty="0">
                <a:latin typeface="Trebuchet MS" pitchFamily="34" charset="0"/>
              </a:rPr>
              <a:t>que satisfagan </a:t>
            </a:r>
            <a:r>
              <a:rPr lang="es-ES" dirty="0" smtClean="0">
                <a:latin typeface="Trebuchet MS" pitchFamily="34" charset="0"/>
              </a:rPr>
              <a:t>una instrucción de cliente o usuario en general</a:t>
            </a:r>
          </a:p>
          <a:p>
            <a:endParaRPr lang="es-ES" dirty="0">
              <a:latin typeface="Trebuchet MS" pitchFamily="34" charset="0"/>
            </a:endParaRPr>
          </a:p>
          <a:p>
            <a:pPr marL="0" indent="0" algn="r">
              <a:buNone/>
            </a:pPr>
            <a:r>
              <a:rPr lang="es-ES" b="1" dirty="0" smtClean="0">
                <a:solidFill>
                  <a:schemeClr val="accent1"/>
                </a:solidFill>
                <a:latin typeface="Trebuchet MS" pitchFamily="34" charset="0"/>
              </a:rPr>
              <a:t>Simbología</a:t>
            </a:r>
          </a:p>
          <a:p>
            <a:pPr marL="0" indent="0" algn="r">
              <a:buNone/>
            </a:pPr>
            <a:endParaRPr lang="es-ES" b="1" dirty="0" smtClean="0">
              <a:latin typeface="Trebuchet MS" pitchFamily="34" charset="0"/>
            </a:endParaRPr>
          </a:p>
          <a:p>
            <a:r>
              <a:rPr lang="es-ES" dirty="0" smtClean="0">
                <a:latin typeface="Trebuchet MS" pitchFamily="34" charset="0"/>
              </a:rPr>
              <a:t>Se </a:t>
            </a:r>
            <a:r>
              <a:rPr lang="es-ES" dirty="0">
                <a:latin typeface="Trebuchet MS" pitchFamily="34" charset="0"/>
              </a:rPr>
              <a:t>utiliza la </a:t>
            </a:r>
            <a:r>
              <a:rPr lang="es-ES" dirty="0" smtClean="0">
                <a:latin typeface="Trebuchet MS" pitchFamily="34" charset="0"/>
              </a:rPr>
              <a:t>letra </a:t>
            </a:r>
            <a:r>
              <a:rPr lang="es-ES" dirty="0" smtClean="0">
                <a:latin typeface="Trebuchet MS" pitchFamily="34" charset="0"/>
              </a:rPr>
              <a:t>griega sigma minúscula (σ) para señalar la selección. </a:t>
            </a:r>
            <a:endParaRPr lang="es-CO" b="1" dirty="0" smtClean="0">
              <a:latin typeface="Trebuchet MS" pitchFamily="34" charset="0"/>
            </a:endParaRPr>
          </a:p>
          <a:p>
            <a:pPr marL="0" indent="0">
              <a:buNone/>
            </a:pP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4119550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0" algn="r">
              <a:buNone/>
            </a:pPr>
            <a:r>
              <a:rPr lang="es-CO" b="1" dirty="0">
                <a:solidFill>
                  <a:schemeClr val="accent1"/>
                </a:solidFill>
                <a:latin typeface="Trebuchet MS" pitchFamily="34" charset="0"/>
              </a:rPr>
              <a:t>(X) PRODUCTO </a:t>
            </a:r>
            <a:r>
              <a:rPr lang="es-CO" b="1" dirty="0" smtClean="0">
                <a:solidFill>
                  <a:schemeClr val="accent1"/>
                </a:solidFill>
                <a:latin typeface="Trebuchet MS" pitchFamily="34" charset="0"/>
              </a:rPr>
              <a:t>CARTESIANO</a:t>
            </a:r>
          </a:p>
          <a:p>
            <a:r>
              <a:rPr lang="es-ES" dirty="0" smtClean="0">
                <a:latin typeface="Trebuchet MS" pitchFamily="34" charset="0"/>
              </a:rPr>
              <a:t>El</a:t>
            </a:r>
            <a:r>
              <a:rPr lang="es-ES" dirty="0">
                <a:latin typeface="Trebuchet MS" pitchFamily="34" charset="0"/>
              </a:rPr>
              <a:t> producto cartesiano de dos conjuntos A x B es el conjunto de todos los pares ordenados que se pueden formar con un elemento perteneciente al conjunto A y un elemento del conjunto B</a:t>
            </a:r>
            <a:r>
              <a:rPr lang="es-ES" dirty="0" smtClean="0">
                <a:latin typeface="Trebuchet MS" pitchFamily="34" charset="0"/>
              </a:rPr>
              <a:t>.</a:t>
            </a:r>
          </a:p>
          <a:p>
            <a:pPr marL="0" indent="0" algn="r">
              <a:buNone/>
            </a:pPr>
            <a:r>
              <a:rPr lang="es-ES" b="1" dirty="0" smtClean="0">
                <a:solidFill>
                  <a:schemeClr val="accent1"/>
                </a:solidFill>
                <a:latin typeface="Trebuchet MS" pitchFamily="34" charset="0"/>
              </a:rPr>
              <a:t>Simbología</a:t>
            </a:r>
          </a:p>
          <a:p>
            <a:r>
              <a:rPr lang="es-ES" dirty="0" smtClean="0">
                <a:latin typeface="Trebuchet MS" pitchFamily="34" charset="0"/>
              </a:rPr>
              <a:t>Se utiliza la letra equis (x) no importa si es mayúscula o minúscula</a:t>
            </a:r>
            <a:endParaRPr lang="es-CO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98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051560"/>
          </a:xfrm>
        </p:spPr>
        <p:txBody>
          <a:bodyPr>
            <a:normAutofit/>
          </a:bodyPr>
          <a:lstStyle/>
          <a:p>
            <a:pPr algn="r"/>
            <a:r>
              <a:rPr lang="es-ES" sz="4800" dirty="0" smtClean="0">
                <a:latin typeface="Trebuchet MS" pitchFamily="34" charset="0"/>
              </a:rPr>
              <a:t>EJEMPLOS</a:t>
            </a:r>
            <a:endParaRPr lang="es-CO" sz="4800" dirty="0">
              <a:latin typeface="Trebuchet MS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257800"/>
          </a:xfrm>
        </p:spPr>
        <p:txBody>
          <a:bodyPr/>
          <a:lstStyle/>
          <a:p>
            <a:r>
              <a:rPr lang="es-ES" dirty="0">
                <a:solidFill>
                  <a:schemeClr val="accent1"/>
                </a:solidFill>
                <a:latin typeface="Trebuchet MS" pitchFamily="34" charset="0"/>
                <a:ea typeface="+mj-ea"/>
                <a:cs typeface="+mj-cs"/>
              </a:rPr>
              <a:t>PROYECCION</a:t>
            </a:r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415735"/>
              </p:ext>
            </p:extLst>
          </p:nvPr>
        </p:nvGraphicFramePr>
        <p:xfrm>
          <a:off x="539552" y="1772816"/>
          <a:ext cx="5935543" cy="3017520"/>
        </p:xfrm>
        <a:graphic>
          <a:graphicData uri="http://schemas.openxmlformats.org/drawingml/2006/table">
            <a:tbl>
              <a:tblPr/>
              <a:tblGrid>
                <a:gridCol w="944603"/>
                <a:gridCol w="2590503"/>
                <a:gridCol w="2400437"/>
              </a:tblGrid>
              <a:tr h="124015">
                <a:tc gridSpan="3">
                  <a:txBody>
                    <a:bodyPr/>
                    <a:lstStyle/>
                    <a:p>
                      <a:r>
                        <a:rPr lang="es-CO" dirty="0"/>
                        <a:t> EMPLEADOS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CLAVE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NOMBRE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 DIRECCIÓN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 Juan Carlos Torres Méndez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Atasta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Mónica Comes Pérez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Centro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Carmen Cruz Cruz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Tamute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Miguel Contreras León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Sabina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340355"/>
              </p:ext>
            </p:extLst>
          </p:nvPr>
        </p:nvGraphicFramePr>
        <p:xfrm>
          <a:off x="3131840" y="4950098"/>
          <a:ext cx="2160240" cy="1828800"/>
        </p:xfrm>
        <a:graphic>
          <a:graphicData uri="http://schemas.openxmlformats.org/drawingml/2006/table">
            <a:tbl>
              <a:tblPr/>
              <a:tblGrid>
                <a:gridCol w="2160240"/>
              </a:tblGrid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CLAVE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002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003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004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67544" y="4941168"/>
            <a:ext cx="2952328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¶  Clave</a:t>
            </a:r>
            <a:r>
              <a:rPr kumimoji="0" lang="es-CO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  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(Empleados)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 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7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accent1"/>
                </a:solidFill>
                <a:latin typeface="Trebuchet MS" pitchFamily="34" charset="0"/>
              </a:rPr>
              <a:t>Selección</a:t>
            </a:r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864112"/>
              </p:ext>
            </p:extLst>
          </p:nvPr>
        </p:nvGraphicFramePr>
        <p:xfrm>
          <a:off x="611560" y="1052737"/>
          <a:ext cx="5112568" cy="3936187"/>
        </p:xfrm>
        <a:graphic>
          <a:graphicData uri="http://schemas.openxmlformats.org/drawingml/2006/table">
            <a:tbl>
              <a:tblPr/>
              <a:tblGrid>
                <a:gridCol w="813632"/>
                <a:gridCol w="2231324"/>
                <a:gridCol w="2067612"/>
              </a:tblGrid>
              <a:tr h="735787">
                <a:tc gridSpan="3">
                  <a:txBody>
                    <a:bodyPr/>
                    <a:lstStyle/>
                    <a:p>
                      <a:r>
                        <a:rPr lang="es-CO"/>
                        <a:t>EMPLEADOS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CLAVE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NOMBRE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 DIRECCIÓN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Juan Carlos Torres Méndez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Atasta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Mónica Comes Pérez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Centro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Carmen Cruz Cruz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Tamute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Miguel Contreras León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Sabina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26640"/>
              </p:ext>
            </p:extLst>
          </p:nvPr>
        </p:nvGraphicFramePr>
        <p:xfrm>
          <a:off x="899592" y="5517232"/>
          <a:ext cx="2057400" cy="1005840"/>
        </p:xfrm>
        <a:graphic>
          <a:graphicData uri="http://schemas.openxmlformats.org/drawingml/2006/table">
            <a:tbl>
              <a:tblPr/>
              <a:tblGrid>
                <a:gridCol w="2057400"/>
              </a:tblGrid>
              <a:tr h="36195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NOMBRE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 Mónica Comes Pérez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39552" y="4418528"/>
            <a:ext cx="6042039" cy="1477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¶  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nombre </a:t>
            </a:r>
            <a:r>
              <a:rPr kumimoji="0" lang="es-CO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σ 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nombre</a:t>
            </a:r>
            <a:r>
              <a:rPr kumimoji="0" lang="es-CO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='Mónica Comes Pérez' 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(Empleados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55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  <a:latin typeface="Trebuchet MS" pitchFamily="34" charset="0"/>
              </a:rPr>
              <a:t>Producto cartesiano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latin typeface="Trebuchet MS" pitchFamily="34" charset="0"/>
              </a:rPr>
              <a:t>                                                </a:t>
            </a:r>
            <a:r>
              <a:rPr lang="es-ES" dirty="0" smtClean="0">
                <a:solidFill>
                  <a:schemeClr val="accent1"/>
                </a:solidFill>
                <a:latin typeface="Trebuchet MS" pitchFamily="34" charset="0"/>
              </a:rPr>
              <a:t>GRACIAS</a:t>
            </a:r>
            <a:endParaRPr lang="es-ES" dirty="0">
              <a:solidFill>
                <a:schemeClr val="accent1"/>
              </a:solidFill>
              <a:latin typeface="Trebuchet MS" pitchFamily="34" charset="0"/>
            </a:endParaRP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4392487" cy="432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951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99</Words>
  <Application>Microsoft Office PowerPoint</Application>
  <PresentationFormat>Presentación en pantalla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Aspecto</vt:lpstr>
      <vt:lpstr>Sindy Carolina Asprilla Mosquera Angie Tatiana Guali Restrepo  11º2</vt:lpstr>
      <vt:lpstr>Algebra relacional</vt:lpstr>
      <vt:lpstr> OPERADORES SE MANEJAN EN EL ALGEBRA RELACIONAL </vt:lpstr>
      <vt:lpstr>Presentación de PowerPoint</vt:lpstr>
      <vt:lpstr>Presentación de PowerPoint</vt:lpstr>
      <vt:lpstr>EJEMPLOS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Sindy Carolina Asprilla Mosquera Angie Tatiana Guali Restrepo  11º2</dc:title>
  <dc:creator>IE GABRIEL GARCIA MARQUEZ </dc:creator>
  <cp:lastModifiedBy>IE GABRIEL GARCIA MARQUEZ </cp:lastModifiedBy>
  <cp:revision>3</cp:revision>
  <dcterms:created xsi:type="dcterms:W3CDTF">2012-11-15T14:48:10Z</dcterms:created>
  <dcterms:modified xsi:type="dcterms:W3CDTF">2012-11-15T15:15:46Z</dcterms:modified>
</cp:coreProperties>
</file>